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316" r:id="rId2"/>
    <p:sldId id="315" r:id="rId3"/>
    <p:sldId id="317" r:id="rId4"/>
    <p:sldId id="311" r:id="rId5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fmann Amelie" initials="HA" lastIdx="6" clrIdx="0">
    <p:extLst>
      <p:ext uri="{19B8F6BF-5375-455C-9EA6-DF929625EA0E}">
        <p15:presenceInfo xmlns:p15="http://schemas.microsoft.com/office/powerpoint/2012/main" userId="S-1-5-21-2006274056-1010123383-2343387302-9158" providerId="AD"/>
      </p:ext>
    </p:extLst>
  </p:cmAuthor>
  <p:cmAuthor id="2" name="Hirschbolz Simone" initials="HS" lastIdx="3" clrIdx="1">
    <p:extLst>
      <p:ext uri="{19B8F6BF-5375-455C-9EA6-DF929625EA0E}">
        <p15:presenceInfo xmlns:p15="http://schemas.microsoft.com/office/powerpoint/2012/main" userId="S-1-5-21-2006274056-1010123383-2343387302-9348" providerId="AD"/>
      </p:ext>
    </p:extLst>
  </p:cmAuthor>
  <p:cmAuthor id="3" name="Renken Lina" initials="RL" lastIdx="3" clrIdx="2">
    <p:extLst>
      <p:ext uri="{19B8F6BF-5375-455C-9EA6-DF929625EA0E}">
        <p15:presenceInfo xmlns:p15="http://schemas.microsoft.com/office/powerpoint/2012/main" userId="S-1-5-21-2006274056-1010123383-2343387302-7934" providerId="AD"/>
      </p:ext>
    </p:extLst>
  </p:cmAuthor>
  <p:cmAuthor id="4" name="Rothe Fabiola" initials="RF" lastIdx="9" clrIdx="3">
    <p:extLst>
      <p:ext uri="{19B8F6BF-5375-455C-9EA6-DF929625EA0E}">
        <p15:presenceInfo xmlns:p15="http://schemas.microsoft.com/office/powerpoint/2012/main" userId="S-1-5-21-2006274056-1010123383-2343387302-102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00"/>
    <a:srgbClr val="CBD7D6"/>
    <a:srgbClr val="ACBCB8"/>
    <a:srgbClr val="004388"/>
    <a:srgbClr val="5A6A6A"/>
    <a:srgbClr val="484848"/>
    <a:srgbClr val="FF6300"/>
    <a:srgbClr val="A4BBC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82984" autoAdjust="0"/>
  </p:normalViewPr>
  <p:slideViewPr>
    <p:cSldViewPr>
      <p:cViewPr varScale="1">
        <p:scale>
          <a:sx n="54" d="100"/>
          <a:sy n="54" d="100"/>
        </p:scale>
        <p:origin x="804" y="44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de-DE" sz="1600" b="1" dirty="0" smtClean="0"/>
              <a:t>Abfrage</a:t>
            </a:r>
            <a:r>
              <a:rPr lang="de-DE" sz="1600" b="1" baseline="0" dirty="0" smtClean="0"/>
              <a:t> in der Klasse: Welche Medien werden </a:t>
            </a:r>
            <a:r>
              <a:rPr lang="de-DE" sz="1600" b="1" i="0" u="none" strike="noStrike" baseline="0" dirty="0" smtClean="0"/>
              <a:t>täglich/mehrmals pro Woche für Information zum aktuellen Tagesgeschehen genutzt?</a:t>
            </a:r>
            <a:endParaRPr lang="de-DE" sz="1600" b="1" baseline="0" dirty="0" smtClean="0"/>
          </a:p>
        </c:rich>
      </c:tx>
      <c:layout>
        <c:manualLayout>
          <c:xMode val="edge"/>
          <c:yMode val="edge"/>
          <c:x val="0.119858937198067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7027279054327408"/>
          <c:y val="0.1293191349505726"/>
          <c:w val="0.69274553067321232"/>
          <c:h val="0.80212886245647286"/>
        </c:manualLayout>
      </c:layout>
      <c:barChart>
        <c:barDir val="bar"/>
        <c:grouping val="stacked"/>
        <c:varyColors val="0"/>
        <c:ser>
          <c:idx val="2"/>
          <c:order val="2"/>
          <c:tx>
            <c:strRef>
              <c:f>Tabelle1!$D$1</c:f>
              <c:strCache>
                <c:ptCount val="1"/>
                <c:pt idx="0">
                  <c:v>Errechnete Prozentangabe "täglich/mehrmals pro Woche"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5000"/>
                    <a:shade val="51000"/>
                    <a:satMod val="130000"/>
                  </a:schemeClr>
                </a:gs>
                <a:gs pos="80000">
                  <a:schemeClr val="accent2">
                    <a:shade val="65000"/>
                    <a:shade val="93000"/>
                    <a:satMod val="130000"/>
                  </a:schemeClr>
                </a:gs>
                <a:gs pos="100000">
                  <a:schemeClr val="accent2">
                    <a:shade val="65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Suchmaschinen</c:v>
                </c:pt>
                <c:pt idx="1">
                  <c:v>Instagram</c:v>
                </c:pt>
                <c:pt idx="2">
                  <c:v>Youtube</c:v>
                </c:pt>
                <c:pt idx="3">
                  <c:v>Google News</c:v>
                </c:pt>
                <c:pt idx="4">
                  <c:v>TikTok</c:v>
                </c:pt>
                <c:pt idx="5">
                  <c:v>vorinstallierte Newsfeeds bzw. Newswidgets auf dem Handy</c:v>
                </c:pt>
                <c:pt idx="6">
                  <c:v>Onlineangebote von TV-Sendern/Radiosendern</c:v>
                </c:pt>
                <c:pt idx="7">
                  <c:v>Onlineangebote von Zeitungen/Zeitschriften</c:v>
                </c:pt>
                <c:pt idx="8">
                  <c:v>Spezielle Nachrichten-Apps</c:v>
                </c:pt>
                <c:pt idx="9">
                  <c:v>Snapchat</c:v>
                </c:pt>
                <c:pt idx="10">
                  <c:v>E-Mail-Provider wie gmx, web.de,t-online</c:v>
                </c:pt>
              </c:strCache>
            </c:strRef>
          </c:cat>
          <c:val>
            <c:numRef>
              <c:f>Tabelle1!$D$2:$D$12</c:f>
              <c:numCache>
                <c:formatCode>0%</c:formatCode>
                <c:ptCount val="11"/>
                <c:pt idx="0">
                  <c:v>0.5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F8-43E4-8B62-9CEC632B866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47143615"/>
        <c:axId val="34714694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Tabelle1!$B$1</c15:sqref>
                        </c15:formulaRef>
                      </c:ext>
                    </c:extLst>
                    <c:strCache>
                      <c:ptCount val="1"/>
                      <c:pt idx="0">
                        <c:v>Eingabe Gesamtzahl Schüler:innen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tint val="65000"/>
                          <a:shade val="51000"/>
                          <a:satMod val="130000"/>
                        </a:schemeClr>
                      </a:gs>
                      <a:gs pos="80000">
                        <a:schemeClr val="accent2">
                          <a:tint val="65000"/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tint val="65000"/>
                          <a:shade val="94000"/>
                          <a:satMod val="135000"/>
                        </a:schemeClr>
                      </a:gs>
                    </a:gsLst>
                    <a:lin ang="16200000" scaled="0"/>
                  </a:gradFill>
                  <a:ln>
                    <a:noFill/>
                  </a:ln>
                  <a:effectLst>
                    <a:outerShdw dist="23000" sx="1000" sy="1000" rotWithShape="0">
                      <a:srgbClr val="000000"/>
                    </a:outerShdw>
                  </a:effectLst>
                </c:spPr>
                <c:invertIfNegative val="0"/>
                <c:dLbls>
                  <c:numFmt formatCode="0%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Tabelle1!$A$2:$A$12</c15:sqref>
                        </c15:formulaRef>
                      </c:ext>
                    </c:extLst>
                    <c:strCache>
                      <c:ptCount val="11"/>
                      <c:pt idx="0">
                        <c:v>Suchmaschinen</c:v>
                      </c:pt>
                      <c:pt idx="1">
                        <c:v>Instagram</c:v>
                      </c:pt>
                      <c:pt idx="2">
                        <c:v>Youtube</c:v>
                      </c:pt>
                      <c:pt idx="3">
                        <c:v>Google News</c:v>
                      </c:pt>
                      <c:pt idx="4">
                        <c:v>TikTok</c:v>
                      </c:pt>
                      <c:pt idx="5">
                        <c:v>vorinstallierte Newsfeeds bzw. Newswidgets auf dem Handy</c:v>
                      </c:pt>
                      <c:pt idx="6">
                        <c:v>Onlineangebote von TV-Sendern/Radiosendern</c:v>
                      </c:pt>
                      <c:pt idx="7">
                        <c:v>Onlineangebote von Zeitungen/Zeitschriften</c:v>
                      </c:pt>
                      <c:pt idx="8">
                        <c:v>Spezielle Nachrichten-Apps</c:v>
                      </c:pt>
                      <c:pt idx="9">
                        <c:v>Snapchat</c:v>
                      </c:pt>
                      <c:pt idx="10">
                        <c:v>E-Mail-Provider wie gmx, web.de,t-online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Tabelle1!$B$2:$B$12</c15:sqref>
                        </c15:formulaRef>
                      </c:ext>
                    </c:extLst>
                    <c:numCache>
                      <c:formatCode>0</c:formatCode>
                      <c:ptCount val="11"/>
                      <c:pt idx="0">
                        <c:v>10</c:v>
                      </c:pt>
                      <c:pt idx="1">
                        <c:v>10</c:v>
                      </c:pt>
                      <c:pt idx="2">
                        <c:v>10</c:v>
                      </c:pt>
                      <c:pt idx="3">
                        <c:v>10</c:v>
                      </c:pt>
                      <c:pt idx="4">
                        <c:v>10</c:v>
                      </c:pt>
                      <c:pt idx="5">
                        <c:v>10</c:v>
                      </c:pt>
                      <c:pt idx="6">
                        <c:v>10</c:v>
                      </c:pt>
                      <c:pt idx="7">
                        <c:v>10</c:v>
                      </c:pt>
                      <c:pt idx="8">
                        <c:v>10</c:v>
                      </c:pt>
                      <c:pt idx="9">
                        <c:v>10</c:v>
                      </c:pt>
                      <c:pt idx="10">
                        <c:v>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E0B6-4E86-BD78-8FC0C7C5129E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Tabelle1!$C$1</c15:sqref>
                        </c15:formulaRef>
                      </c:ext>
                    </c:extLst>
                    <c:strCache>
                      <c:ptCount val="1"/>
                      <c:pt idx="0">
                        <c:v>Eingabe Anzahl Schüler:innen "täglich/mehrmals pro Woche"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shade val="51000"/>
                          <a:satMod val="130000"/>
                        </a:schemeClr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  <a:lin ang="16200000" scaled="0"/>
                  </a:gradFill>
                  <a:ln>
                    <a:noFill/>
                  </a:ln>
                  <a:effectLst>
                    <a:outerShdw blurRad="40000" dist="23000" dir="5400000" sx="1000" sy="1000" rotWithShape="0">
                      <a:srgbClr val="000000"/>
                    </a:outerShdw>
                  </a:effectLst>
                </c:spPr>
                <c:invertIfNegative val="0"/>
                <c:dLbls>
                  <c:numFmt formatCode="0%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Tabelle1!$A$2:$A$12</c15:sqref>
                        </c15:formulaRef>
                      </c:ext>
                    </c:extLst>
                    <c:strCache>
                      <c:ptCount val="11"/>
                      <c:pt idx="0">
                        <c:v>Suchmaschinen</c:v>
                      </c:pt>
                      <c:pt idx="1">
                        <c:v>Instagram</c:v>
                      </c:pt>
                      <c:pt idx="2">
                        <c:v>Youtube</c:v>
                      </c:pt>
                      <c:pt idx="3">
                        <c:v>Google News</c:v>
                      </c:pt>
                      <c:pt idx="4">
                        <c:v>TikTok</c:v>
                      </c:pt>
                      <c:pt idx="5">
                        <c:v>vorinstallierte Newsfeeds bzw. Newswidgets auf dem Handy</c:v>
                      </c:pt>
                      <c:pt idx="6">
                        <c:v>Onlineangebote von TV-Sendern/Radiosendern</c:v>
                      </c:pt>
                      <c:pt idx="7">
                        <c:v>Onlineangebote von Zeitungen/Zeitschriften</c:v>
                      </c:pt>
                      <c:pt idx="8">
                        <c:v>Spezielle Nachrichten-Apps</c:v>
                      </c:pt>
                      <c:pt idx="9">
                        <c:v>Snapchat</c:v>
                      </c:pt>
                      <c:pt idx="10">
                        <c:v>E-Mail-Provider wie gmx, web.de,t-online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Tabelle1!$C$2:$C$12</c15:sqref>
                        </c15:formulaRef>
                      </c:ext>
                    </c:extLst>
                    <c:numCache>
                      <c:formatCode>0</c:formatCode>
                      <c:ptCount val="11"/>
                      <c:pt idx="0">
                        <c:v>5</c:v>
                      </c:pt>
                      <c:pt idx="1">
                        <c:v>1</c:v>
                      </c:pt>
                      <c:pt idx="2">
                        <c:v>1</c:v>
                      </c:pt>
                      <c:pt idx="3">
                        <c:v>1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1</c:v>
                      </c:pt>
                      <c:pt idx="7">
                        <c:v>1</c:v>
                      </c:pt>
                      <c:pt idx="8">
                        <c:v>1</c:v>
                      </c:pt>
                      <c:pt idx="9">
                        <c:v>1</c:v>
                      </c:pt>
                      <c:pt idx="10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E0B6-4E86-BD78-8FC0C7C5129E}"/>
                  </c:ext>
                </c:extLst>
              </c15:ser>
            </c15:filteredBarSeries>
          </c:ext>
        </c:extLst>
      </c:barChart>
      <c:dateAx>
        <c:axId val="34714361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 algn="just"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7146943"/>
        <c:crosses val="autoZero"/>
        <c:auto val="0"/>
        <c:lblOffset val="100"/>
        <c:baseTimeUnit val="days"/>
      </c:dateAx>
      <c:valAx>
        <c:axId val="347146943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714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2"/>
          </a:solidFill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de-DE" sz="1600" b="1" dirty="0" smtClean="0"/>
              <a:t>Ergebnisse der JIM-Studie: </a:t>
            </a:r>
            <a:r>
              <a:rPr lang="de-DE" sz="1600" b="1" i="0" u="none" strike="noStrike" baseline="0" dirty="0" smtClean="0"/>
              <a:t>Information zum aktuellen Tagesgeschehen</a:t>
            </a:r>
            <a:endParaRPr lang="de-DE" sz="1600" b="1" dirty="0"/>
          </a:p>
        </c:rich>
      </c:tx>
      <c:layout>
        <c:manualLayout>
          <c:xMode val="edge"/>
          <c:yMode val="edge"/>
          <c:x val="0.1802068840579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7027279054327408"/>
          <c:y val="0.1293191349505726"/>
          <c:w val="0.69274553067321232"/>
          <c:h val="0.8021288624564728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täglich/mehrmals pro Woche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dist="23000" sx="1000" sy="1000" rotWithShape="0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Suchmaschinen</c:v>
                </c:pt>
                <c:pt idx="1">
                  <c:v>Instagram</c:v>
                </c:pt>
                <c:pt idx="2">
                  <c:v>Youtube</c:v>
                </c:pt>
                <c:pt idx="3">
                  <c:v>Google News</c:v>
                </c:pt>
                <c:pt idx="4">
                  <c:v>TikTok</c:v>
                </c:pt>
                <c:pt idx="5">
                  <c:v>vorinstallierte Newsfeeds bzw. Newswidgets auf dem Handy</c:v>
                </c:pt>
                <c:pt idx="6">
                  <c:v>Onlineangebote von TV-Sendern/Radiosendern</c:v>
                </c:pt>
                <c:pt idx="7">
                  <c:v>Onlineangebote von Zeitungen/Zeitschriften</c:v>
                </c:pt>
                <c:pt idx="8">
                  <c:v>Spezielle Nachrichten-Apps</c:v>
                </c:pt>
                <c:pt idx="9">
                  <c:v>Snapchat</c:v>
                </c:pt>
                <c:pt idx="10">
                  <c:v>E-Mail-Provider wie gmx, web.de,t-online</c:v>
                </c:pt>
              </c:strCache>
            </c:strRef>
          </c:cat>
          <c:val>
            <c:numRef>
              <c:f>Tabelle1!$B$2:$B$12</c:f>
              <c:numCache>
                <c:formatCode>0%</c:formatCode>
                <c:ptCount val="11"/>
                <c:pt idx="0">
                  <c:v>0.32</c:v>
                </c:pt>
                <c:pt idx="1">
                  <c:v>0.13</c:v>
                </c:pt>
                <c:pt idx="2">
                  <c:v>0.2</c:v>
                </c:pt>
                <c:pt idx="3">
                  <c:v>0.13</c:v>
                </c:pt>
                <c:pt idx="4">
                  <c:v>0.22</c:v>
                </c:pt>
                <c:pt idx="5">
                  <c:v>0.11</c:v>
                </c:pt>
                <c:pt idx="6">
                  <c:v>0.14000000000000001</c:v>
                </c:pt>
                <c:pt idx="7">
                  <c:v>0.08</c:v>
                </c:pt>
                <c:pt idx="8">
                  <c:v>7.0000000000000007E-2</c:v>
                </c:pt>
                <c:pt idx="9">
                  <c:v>0.11</c:v>
                </c:pt>
                <c:pt idx="1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6-4E86-BD78-8FC0C7C5129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47143615"/>
        <c:axId val="347146943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Tabelle1!$C$1</c15:sqref>
                        </c15:formulaRef>
                      </c:ext>
                    </c:extLst>
                    <c:strCache>
                      <c:ptCount val="1"/>
                      <c:pt idx="0">
                        <c:v>Spalte1</c:v>
                      </c:pt>
                    </c:strCache>
                  </c:strRef>
                </c:tx>
                <c:spPr>
                  <a:solidFill>
                    <a:srgbClr val="FF9900"/>
                  </a:solidFill>
                  <a:ln>
                    <a:noFill/>
                  </a:ln>
                  <a:effectLst>
                    <a:outerShdw blurRad="40000" dist="23000" dir="5400000" sx="1000" sy="1000" rotWithShape="0">
                      <a:srgbClr val="000000"/>
                    </a:outerShdw>
                  </a:effectLst>
                </c:spPr>
                <c:invertIfNegative val="0"/>
                <c:dLbls>
                  <c:numFmt formatCode="0%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Tabelle1!$A$2:$A$12</c15:sqref>
                        </c15:formulaRef>
                      </c:ext>
                    </c:extLst>
                    <c:strCache>
                      <c:ptCount val="11"/>
                      <c:pt idx="0">
                        <c:v>Suchmaschinen</c:v>
                      </c:pt>
                      <c:pt idx="1">
                        <c:v>Instagram</c:v>
                      </c:pt>
                      <c:pt idx="2">
                        <c:v>Youtube</c:v>
                      </c:pt>
                      <c:pt idx="3">
                        <c:v>Google News</c:v>
                      </c:pt>
                      <c:pt idx="4">
                        <c:v>TikTok</c:v>
                      </c:pt>
                      <c:pt idx="5">
                        <c:v>vorinstallierte Newsfeeds bzw. Newswidgets auf dem Handy</c:v>
                      </c:pt>
                      <c:pt idx="6">
                        <c:v>Onlineangebote von TV-Sendern/Radiosendern</c:v>
                      </c:pt>
                      <c:pt idx="7">
                        <c:v>Onlineangebote von Zeitungen/Zeitschriften</c:v>
                      </c:pt>
                      <c:pt idx="8">
                        <c:v>Spezielle Nachrichten-Apps</c:v>
                      </c:pt>
                      <c:pt idx="9">
                        <c:v>Snapchat</c:v>
                      </c:pt>
                      <c:pt idx="10">
                        <c:v>E-Mail-Provider wie gmx, web.de,t-online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Tabelle1!$C$2:$C$12</c15:sqref>
                        </c15:formulaRef>
                      </c:ext>
                    </c:extLst>
                    <c:numCache>
                      <c:formatCode>General</c:formatCode>
                      <c:ptCount val="11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0B6-4E86-BD78-8FC0C7C5129E}"/>
                  </c:ext>
                </c:extLst>
              </c15:ser>
            </c15:filteredBarSeries>
          </c:ext>
        </c:extLst>
      </c:barChart>
      <c:dateAx>
        <c:axId val="34714361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 algn="just"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7146943"/>
        <c:crosses val="autoZero"/>
        <c:auto val="0"/>
        <c:lblOffset val="100"/>
        <c:baseTimeUnit val="days"/>
      </c:dateAx>
      <c:valAx>
        <c:axId val="347146943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714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2"/>
          </a:solidFill>
        </a:defRPr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Textformatierung des Masters zu bearbeiten.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100" b="1" dirty="0" smtClean="0"/>
              <a:t>Vorgehen: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100" dirty="0" smtClean="0">
                <a:sym typeface="Wingdings" panose="05000000000000000000" pitchFamily="2" charset="2"/>
              </a:rPr>
              <a:t>Nach Klick </a:t>
            </a:r>
            <a:r>
              <a:rPr lang="de-DE" sz="1100" baseline="0" dirty="0" smtClean="0">
                <a:sym typeface="Wingdings" panose="05000000000000000000" pitchFamily="2" charset="2"/>
              </a:rPr>
              <a:t>auf das Diagramm in PowerPoint-Kopfzeile unter „Diagrammtools“  „Entwurf“  „Daten bearbeiten“  „Daten in Excel bearbeiten“ ansteuern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100" baseline="0" dirty="0" smtClean="0">
                <a:sym typeface="Wingdings" panose="05000000000000000000" pitchFamily="2" charset="2"/>
              </a:rPr>
              <a:t>Excel-Eingabemaske öffnet sich als Pop-up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100" baseline="0" dirty="0" smtClean="0">
                <a:sym typeface="Wingdings" panose="05000000000000000000" pitchFamily="2" charset="2"/>
              </a:rPr>
              <a:t>Dort zu den einzelnen Quellen die Gesamtzahl der </a:t>
            </a:r>
            <a:r>
              <a:rPr lang="de-DE" sz="1100" baseline="0" dirty="0" err="1" smtClean="0">
                <a:sym typeface="Wingdings" panose="05000000000000000000" pitchFamily="2" charset="2"/>
              </a:rPr>
              <a:t>Schüler:innen</a:t>
            </a:r>
            <a:r>
              <a:rPr lang="de-DE" sz="1100" baseline="0" dirty="0" smtClean="0">
                <a:sym typeface="Wingdings" panose="05000000000000000000" pitchFamily="2" charset="2"/>
              </a:rPr>
              <a:t> in der Klasse sowie die abgefragten Anzahlen der Meldungen für „Nutzung täglich/mehrmals pro Woche“ eingeben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100" baseline="0" dirty="0" smtClean="0">
                <a:sym typeface="Wingdings" panose="05000000000000000000" pitchFamily="2" charset="2"/>
              </a:rPr>
              <a:t>Prozentwerte werden automatisch im Balkendiagramm visualisiert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100" baseline="0" dirty="0" smtClean="0">
                <a:sym typeface="Wingdings" panose="05000000000000000000" pitchFamily="2" charset="2"/>
              </a:rPr>
              <a:t>Balkendiagramm der Klasse besprechen und mit Balkendiagramm der JIM-Studie auf folgender Folie vergleichen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5856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0674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ln>
                  <a:noFill/>
                </a:ln>
                <a:solidFill>
                  <a:schemeClr val="tx2"/>
                </a:solidFill>
              </a:rPr>
              <a:t>Seite </a:t>
            </a:r>
            <a:fld id="{B5447626-1553-4A18-BC71-2D7C38194047}" type="slidenum">
              <a:rPr lang="de-DE" smtClean="0">
                <a:ln>
                  <a:noFill/>
                </a:ln>
                <a:solidFill>
                  <a:schemeClr val="tx2"/>
                </a:solidFill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>
                <a:ln>
                  <a:noFill/>
                </a:ln>
                <a:solidFill>
                  <a:schemeClr val="tx2"/>
                </a:solidFill>
              </a:rPr>
              <a:t> | </a:t>
            </a:r>
            <a:r>
              <a:rPr lang="de-DE" sz="800" b="0" i="0" u="none" strike="noStrike" kern="1200" baseline="0" dirty="0">
                <a:ln>
                  <a:noFill/>
                </a:ln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>
              <a:ln>
                <a:noFill/>
              </a:ln>
              <a:solidFill>
                <a:schemeClr val="tx2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E316D4-0879-42AB-B2AE-A2ABCC39CA93}"/>
              </a:ext>
            </a:extLst>
          </p:cNvPr>
          <p:cNvSpPr txBox="1"/>
          <p:nvPr userDrawn="1"/>
        </p:nvSpPr>
        <p:spPr>
          <a:xfrm>
            <a:off x="376183" y="553426"/>
            <a:ext cx="685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tx2"/>
                </a:solidFill>
                <a:latin typeface="+mj-lt"/>
              </a:rPr>
              <a:t>Glaubwürdigkeit von Online-Quellen prüfen und bewerten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CB2D4F1-7410-9D37-E945-8A65FCF806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0439" y="1134539"/>
            <a:ext cx="8307820" cy="467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4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D1BA724-8DED-6514-A9D7-7D905F82D3A6}"/>
              </a:ext>
            </a:extLst>
          </p:cNvPr>
          <p:cNvSpPr txBox="1"/>
          <p:nvPr userDrawn="1"/>
        </p:nvSpPr>
        <p:spPr>
          <a:xfrm>
            <a:off x="376183" y="553426"/>
            <a:ext cx="685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2"/>
                </a:solidFill>
                <a:latin typeface="+mj-lt"/>
              </a:rPr>
              <a:t>Digitales </a:t>
            </a:r>
            <a:r>
              <a:rPr lang="de-DE" b="1" dirty="0">
                <a:solidFill>
                  <a:schemeClr val="tx2"/>
                </a:solidFill>
                <a:latin typeface="+mj-lt"/>
              </a:rPr>
              <a:t>Element: Informationssuche online</a:t>
            </a:r>
          </a:p>
        </p:txBody>
      </p:sp>
    </p:spTree>
    <p:extLst>
      <p:ext uri="{BB962C8B-B14F-4D97-AF65-F5344CB8AC3E}">
        <p14:creationId xmlns:p14="http://schemas.microsoft.com/office/powerpoint/2010/main" val="136693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ln>
                  <a:noFill/>
                </a:ln>
                <a:solidFill>
                  <a:schemeClr val="tx2"/>
                </a:solidFill>
              </a:rPr>
              <a:t>Seite </a:t>
            </a:r>
            <a:fld id="{B5447626-1553-4A18-BC71-2D7C38194047}" type="slidenum">
              <a:rPr lang="de-DE" smtClean="0">
                <a:ln>
                  <a:noFill/>
                </a:ln>
                <a:solidFill>
                  <a:schemeClr val="tx2"/>
                </a:solidFill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>
                <a:ln>
                  <a:noFill/>
                </a:ln>
                <a:solidFill>
                  <a:schemeClr val="tx2"/>
                </a:solidFill>
              </a:rPr>
              <a:t> | </a:t>
            </a:r>
            <a:r>
              <a:rPr lang="de-DE" sz="800" b="0" i="0" u="none" strike="noStrike" kern="1200" baseline="0" dirty="0">
                <a:ln>
                  <a:noFill/>
                </a:ln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>
              <a:ln>
                <a:noFill/>
              </a:ln>
              <a:solidFill>
                <a:schemeClr val="tx2"/>
              </a:solidFill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E44656DD-00C5-4ADE-84B0-0A5976C08457}"/>
              </a:ext>
            </a:extLst>
          </p:cNvPr>
          <p:cNvSpPr txBox="1"/>
          <p:nvPr userDrawn="1"/>
        </p:nvSpPr>
        <p:spPr>
          <a:xfrm>
            <a:off x="387329" y="4959964"/>
            <a:ext cx="83259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Copyright: Stiftung Medienpädagogik Bayern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Entwicklung der Materialien gefördert durch die Bayerische Staatskanzlei.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Alle Rechte vorbehalten.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Die in der Präsentation vorhandenen Bilder sind urheberrechtlich geschützt </a:t>
            </a:r>
            <a:endParaRPr lang="de-DE" sz="1200" dirty="0" smtClean="0">
              <a:solidFill>
                <a:schemeClr val="tx2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</a:endParaRPr>
          </a:p>
          <a:p>
            <a:r>
              <a:rPr lang="de-DE" sz="1200" dirty="0" smtClean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und 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dürfen </a:t>
            </a:r>
            <a:r>
              <a:rPr lang="de-DE" sz="1200" dirty="0" smtClean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nicht 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von dieser getrennt verwendet werden.</a:t>
            </a:r>
            <a:endParaRPr lang="de-DE" sz="1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4709573-CFE0-0FE4-B657-9DAB8F84B740}"/>
              </a:ext>
            </a:extLst>
          </p:cNvPr>
          <p:cNvSpPr txBox="1"/>
          <p:nvPr userDrawn="1"/>
        </p:nvSpPr>
        <p:spPr>
          <a:xfrm>
            <a:off x="376183" y="553426"/>
            <a:ext cx="685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tx2"/>
                </a:solidFill>
                <a:latin typeface="+mj-lt"/>
              </a:rPr>
              <a:t>Impressum</a:t>
            </a:r>
          </a:p>
        </p:txBody>
      </p:sp>
    </p:spTree>
    <p:extLst>
      <p:ext uri="{BB962C8B-B14F-4D97-AF65-F5344CB8AC3E}">
        <p14:creationId xmlns:p14="http://schemas.microsoft.com/office/powerpoint/2010/main" val="138027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8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  <p:sp>
        <p:nvSpPr>
          <p:cNvPr id="9" name="Rectangle 40">
            <a:extLst>
              <a:ext uri="{FF2B5EF4-FFF2-40B4-BE49-F238E27FC236}">
                <a16:creationId xmlns:a16="http://schemas.microsoft.com/office/drawing/2014/main" id="{0858243A-CACB-408F-81B5-9C796C561E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95424" y="6161631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740E060-C21C-43A4-B41B-9F77ADB076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chemeClr val="tx2"/>
                </a:solidFill>
              </a:rPr>
              <a:t>Seite </a:t>
            </a:r>
            <a:fld id="{B5447626-1553-4A18-BC71-2D7C38194047}" type="slidenum">
              <a:rPr lang="de-DE" smtClean="0">
                <a:solidFill>
                  <a:schemeClr val="tx2"/>
                </a:solidFill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>
                <a:solidFill>
                  <a:schemeClr val="tx2"/>
                </a:solidFill>
              </a:rPr>
              <a:t> | </a:t>
            </a:r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F7DAD9D-F346-AF60-C251-F4B4068752BB}"/>
              </a:ext>
            </a:extLst>
          </p:cNvPr>
          <p:cNvSpPr txBox="1"/>
          <p:nvPr userDrawn="1"/>
        </p:nvSpPr>
        <p:spPr>
          <a:xfrm>
            <a:off x="387585" y="317480"/>
            <a:ext cx="2024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tx2"/>
                </a:solidFill>
              </a:rPr>
              <a:t>Fakt oder Fake?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2" r:id="rId3"/>
  </p:sldLayoutIdLst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56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C353750F-FFA9-2E74-3DBD-6CE0F091D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550983"/>
              </p:ext>
            </p:extLst>
          </p:nvPr>
        </p:nvGraphicFramePr>
        <p:xfrm>
          <a:off x="432794" y="1089794"/>
          <a:ext cx="828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759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C353750F-FFA9-2E74-3DBD-6CE0F091D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3770462"/>
              </p:ext>
            </p:extLst>
          </p:nvPr>
        </p:nvGraphicFramePr>
        <p:xfrm>
          <a:off x="432794" y="1089794"/>
          <a:ext cx="828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4B4C9A27-2C00-94FE-AD82-30AD93C3F340}"/>
              </a:ext>
            </a:extLst>
          </p:cNvPr>
          <p:cNvSpPr txBox="1"/>
          <p:nvPr/>
        </p:nvSpPr>
        <p:spPr>
          <a:xfrm>
            <a:off x="476250" y="5851688"/>
            <a:ext cx="79208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Eigene Darstellung, Quelle: JIM-Studie 2021, Angaben in Prozent; </a:t>
            </a:r>
            <a:r>
              <a:rPr lang="de-DE" sz="8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Basis</a:t>
            </a:r>
            <a:r>
              <a:rPr lang="de-DE" sz="8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: Internetnutzer*innen, n=1.187</a:t>
            </a:r>
          </a:p>
        </p:txBody>
      </p:sp>
    </p:spTree>
    <p:extLst>
      <p:ext uri="{BB962C8B-B14F-4D97-AF65-F5344CB8AC3E}">
        <p14:creationId xmlns:p14="http://schemas.microsoft.com/office/powerpoint/2010/main" val="196640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02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enführerschein_5-7_M5">
  <a:themeElements>
    <a:clrScheme name="AfED">
      <a:dk1>
        <a:srgbClr val="FFFFFF"/>
      </a:dk1>
      <a:lt1>
        <a:srgbClr val="FFFFFF"/>
      </a:lt1>
      <a:dk2>
        <a:srgbClr val="000000"/>
      </a:dk2>
      <a:lt2>
        <a:srgbClr val="3C3D3E"/>
      </a:lt2>
      <a:accent1>
        <a:srgbClr val="003F63"/>
      </a:accent1>
      <a:accent2>
        <a:srgbClr val="E67316"/>
      </a:accent2>
      <a:accent3>
        <a:srgbClr val="4F7EA2"/>
      </a:accent3>
      <a:accent4>
        <a:srgbClr val="87A4C1"/>
      </a:accent4>
      <a:accent5>
        <a:srgbClr val="C1CFE0"/>
      </a:accent5>
      <a:accent6>
        <a:srgbClr val="D7D9E5"/>
      </a:accent6>
      <a:hlink>
        <a:srgbClr val="E6E7EF"/>
      </a:hlink>
      <a:folHlink>
        <a:srgbClr val="B2B2B2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</Words>
  <Application>Microsoft Office PowerPoint</Application>
  <PresentationFormat>Benutzerdefiniert</PresentationFormat>
  <Paragraphs>11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</vt:lpstr>
      <vt:lpstr>Wingdings</vt:lpstr>
      <vt:lpstr>Medienführerschein_5-7_M5</vt:lpstr>
      <vt:lpstr>PowerPoint-Präsentation</vt:lpstr>
      <vt:lpstr>PowerPoint-Präsentation</vt:lpstr>
      <vt:lpstr>PowerPoint-Präsentation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>SCHUFA Masterlayout</dc:subject>
  <dc:creator>Helliwood media &amp; education</dc:creator>
  <cp:lastModifiedBy>Rothe Fabiola</cp:lastModifiedBy>
  <cp:revision>477</cp:revision>
  <cp:lastPrinted>2013-07-01T08:57:45Z</cp:lastPrinted>
  <dcterms:created xsi:type="dcterms:W3CDTF">2008-07-07T09:25:06Z</dcterms:created>
  <dcterms:modified xsi:type="dcterms:W3CDTF">2022-10-05T12:43:46Z</dcterms:modified>
</cp:coreProperties>
</file>